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anielBlesson/APSSDC_Intership_Final_Project" TargetMode="External"/><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1"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2" Type="http://schemas.openxmlformats.org/officeDocument/2006/relationships/slideLayout" Target="../slideLayouts/slideLayout1.xml"/><Relationship Id="rId1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936075"/>
            <a:ext cx="7415927" cy="2129314"/>
          </a:xfrm>
          <a:prstGeom prst="rect">
            <a:avLst/>
          </a:prstGeom>
          <a:noFill/>
          <a:ln/>
        </p:spPr>
        <p:txBody>
          <a:bodyPr wrap="square" rtlCol="0" anchor="t"/>
          <a:lstStyle/>
          <a:p>
            <a:pPr indent="0" marL="0">
              <a:lnSpc>
                <a:spcPts val="8384"/>
              </a:lnSpc>
              <a:buNone/>
            </a:pPr>
            <a:r>
              <a:rPr lang="en-US" sz="6707" dirty="0">
                <a:solidFill>
                  <a:srgbClr val="F2F0F4"/>
                </a:solidFill>
                <a:latin typeface="Montserrat" pitchFamily="34" charset="0"/>
                <a:ea typeface="Montserrat" pitchFamily="34" charset="-122"/>
                <a:cs typeface="Montserrat" pitchFamily="34" charset="-120"/>
              </a:rPr>
              <a:t>Keylogger Project</a:t>
            </a:r>
            <a:endParaRPr lang="en-US" sz="6707" dirty="0"/>
          </a:p>
        </p:txBody>
      </p:sp>
      <p:sp>
        <p:nvSpPr>
          <p:cNvPr id="6" name="Text 2"/>
          <p:cNvSpPr/>
          <p:nvPr/>
        </p:nvSpPr>
        <p:spPr>
          <a:xfrm>
            <a:off x="864037" y="4435673"/>
            <a:ext cx="7415927" cy="395049"/>
          </a:xfrm>
          <a:prstGeom prst="rect">
            <a:avLst/>
          </a:prstGeom>
          <a:noFill/>
          <a:ln/>
        </p:spPr>
        <p:txBody>
          <a:bodyPr wrap="none" rtlCol="0" anchor="t"/>
          <a:lstStyle/>
          <a:p>
            <a:pPr indent="0" marL="0">
              <a:lnSpc>
                <a:spcPts val="3110"/>
              </a:lnSpc>
              <a:buNone/>
            </a:pPr>
            <a:r>
              <a:rPr lang="en-US" sz="1944" b="1" dirty="0">
                <a:solidFill>
                  <a:srgbClr val="DCD7E5"/>
                </a:solidFill>
                <a:latin typeface="Heebo" pitchFamily="34" charset="0"/>
                <a:ea typeface="Heebo" pitchFamily="34" charset="-122"/>
                <a:cs typeface="Heebo" pitchFamily="34" charset="-120"/>
              </a:rPr>
              <a:t>Name :</a:t>
            </a:r>
            <a:pPr indent="0" marL="0">
              <a:lnSpc>
                <a:spcPts val="3110"/>
              </a:lnSpc>
              <a:buNone/>
            </a:pPr>
            <a:r>
              <a:rPr lang="en-US" sz="1944" dirty="0">
                <a:solidFill>
                  <a:srgbClr val="DCD7E5"/>
                </a:solidFill>
                <a:latin typeface="Heebo" pitchFamily="34" charset="0"/>
                <a:ea typeface="Heebo" pitchFamily="34" charset="-122"/>
                <a:cs typeface="Heebo" pitchFamily="34" charset="-120"/>
              </a:rPr>
              <a:t> </a:t>
            </a:r>
            <a:pPr indent="0" marL="0">
              <a:lnSpc>
                <a:spcPts val="3110"/>
              </a:lnSpc>
              <a:buNone/>
            </a:pPr>
            <a:r>
              <a:rPr lang="en-US" sz="1944" b="1" dirty="0">
                <a:solidFill>
                  <a:srgbClr val="DCD7E5"/>
                </a:solidFill>
                <a:latin typeface="Heebo" pitchFamily="34" charset="0"/>
                <a:ea typeface="Heebo" pitchFamily="34" charset="-122"/>
                <a:cs typeface="Heebo" pitchFamily="34" charset="-120"/>
              </a:rPr>
              <a:t>Korukonda Daniel Blesson</a:t>
            </a:r>
            <a:endParaRPr lang="en-US" sz="1944" dirty="0"/>
          </a:p>
        </p:txBody>
      </p:sp>
      <p:sp>
        <p:nvSpPr>
          <p:cNvPr id="7" name="Text 3"/>
          <p:cNvSpPr/>
          <p:nvPr/>
        </p:nvSpPr>
        <p:spPr>
          <a:xfrm>
            <a:off x="864037" y="5108377"/>
            <a:ext cx="7415927" cy="118514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GitHub Link: </a:t>
            </a:r>
            <a:pPr indent="0" marL="0">
              <a:lnSpc>
                <a:spcPts val="3110"/>
              </a:lnSpc>
              <a:buNone/>
            </a:pPr>
            <a:r>
              <a:rPr lang="en-US" sz="1944" u="sng" dirty="0">
                <a:solidFill>
                  <a:srgbClr val="9251E1"/>
                </a:solidFill>
                <a:latin typeface="Heebo" pitchFamily="34" charset="0"/>
                <a:ea typeface="Heebo" pitchFamily="34" charset="-122"/>
                <a:cs typeface="Heebo"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https://github.com/DanielBlesson/APSSDC_Intership_Final_Project</a:t>
            </a:r>
            <a:pPr indent="0" marL="0">
              <a:lnSpc>
                <a:spcPts val="3110"/>
              </a:lnSpc>
              <a:buNone/>
            </a:pPr>
            <a:r>
              <a:rPr lang="en-US" sz="1944" dirty="0">
                <a:solidFill>
                  <a:srgbClr val="DCD7E5"/>
                </a:solidFill>
                <a:latin typeface="Heebo" pitchFamily="34" charset="0"/>
                <a:ea typeface="Heebo" pitchFamily="34" charset="-122"/>
                <a:cs typeface="Heebo" pitchFamily="34" charset="-120"/>
              </a:rPr>
              <a:t>​</a:t>
            </a:r>
            <a:endParaRPr lang="en-US" sz="1944" dirty="0"/>
          </a:p>
        </p:txBody>
      </p:sp>
      <p:pic>
        <p:nvPicPr>
          <p:cNvPr id="8"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225993" y="512921"/>
            <a:ext cx="4658201" cy="582216"/>
          </a:xfrm>
          <a:prstGeom prst="rect">
            <a:avLst/>
          </a:prstGeom>
          <a:noFill/>
          <a:ln/>
        </p:spPr>
        <p:txBody>
          <a:bodyPr wrap="none" rtlCol="0" anchor="t"/>
          <a:lstStyle/>
          <a:p>
            <a:pPr indent="0" marL="0">
              <a:lnSpc>
                <a:spcPts val="4585"/>
              </a:lnSpc>
              <a:buNone/>
            </a:pPr>
            <a:r>
              <a:rPr lang="en-US" sz="3668" dirty="0">
                <a:solidFill>
                  <a:srgbClr val="F2F0F4"/>
                </a:solidFill>
                <a:latin typeface="Montserrat" pitchFamily="34" charset="0"/>
                <a:ea typeface="Montserrat" pitchFamily="34" charset="-122"/>
                <a:cs typeface="Montserrat" pitchFamily="34" charset="-120"/>
              </a:rPr>
              <a:t>Working</a:t>
            </a:r>
            <a:endParaRPr lang="en-US" sz="3668" dirty="0"/>
          </a:p>
        </p:txBody>
      </p:sp>
      <p:pic>
        <p:nvPicPr>
          <p:cNvPr id="5" name="Image 1" descr="preencoded.png">    </p:cNvPr>
          <p:cNvPicPr>
            <a:picLocks noChangeAspect="1"/>
          </p:cNvPicPr>
          <p:nvPr/>
        </p:nvPicPr>
        <p:blipFill>
          <a:blip r:embed="rId2"/>
          <a:stretch>
            <a:fillRect/>
          </a:stretch>
        </p:blipFill>
        <p:spPr>
          <a:xfrm>
            <a:off x="2225993" y="1467683"/>
            <a:ext cx="8729424" cy="5100757"/>
          </a:xfrm>
          <a:prstGeom prst="rect">
            <a:avLst/>
          </a:prstGeom>
        </p:spPr>
      </p:pic>
      <p:sp>
        <p:nvSpPr>
          <p:cNvPr id="6" name="Text 2"/>
          <p:cNvSpPr/>
          <p:nvPr/>
        </p:nvSpPr>
        <p:spPr>
          <a:xfrm>
            <a:off x="2225993" y="6847880"/>
            <a:ext cx="2329101" cy="291108"/>
          </a:xfrm>
          <a:prstGeom prst="rect">
            <a:avLst/>
          </a:prstGeom>
          <a:noFill/>
          <a:ln/>
        </p:spPr>
        <p:txBody>
          <a:bodyPr wrap="none" rtlCol="0" anchor="t"/>
          <a:lstStyle/>
          <a:p>
            <a:pPr indent="0" marL="0">
              <a:lnSpc>
                <a:spcPts val="2292"/>
              </a:lnSpc>
              <a:buNone/>
            </a:pPr>
            <a:endParaRPr lang="en-US" sz="1834" dirty="0"/>
          </a:p>
        </p:txBody>
      </p:sp>
      <p:sp>
        <p:nvSpPr>
          <p:cNvPr id="7" name="Text 3"/>
          <p:cNvSpPr/>
          <p:nvPr/>
        </p:nvSpPr>
        <p:spPr>
          <a:xfrm>
            <a:off x="2225993" y="7418427"/>
            <a:ext cx="10178296" cy="298133"/>
          </a:xfrm>
          <a:prstGeom prst="rect">
            <a:avLst/>
          </a:prstGeom>
          <a:noFill/>
          <a:ln/>
        </p:spPr>
        <p:txBody>
          <a:bodyPr wrap="none" rtlCol="0" anchor="t"/>
          <a:lstStyle/>
          <a:p>
            <a:pPr indent="0" marL="0">
              <a:lnSpc>
                <a:spcPts val="2347"/>
              </a:lnSpc>
              <a:buNone/>
            </a:pPr>
            <a:endParaRPr lang="en-US" sz="1467"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700"/>
            </a:avLst>
          </a:prstGeom>
          <a:solidFill>
            <a:srgbClr val="0D0A2C">
              <a:alpha val="80000"/>
            </a:srgbClr>
          </a:solidFill>
          <a:ln/>
        </p:spPr>
      </p:sp>
      <p:sp>
        <p:nvSpPr>
          <p:cNvPr id="6" name="Text 2"/>
          <p:cNvSpPr/>
          <p:nvPr/>
        </p:nvSpPr>
        <p:spPr>
          <a:xfrm>
            <a:off x="864037" y="2667476"/>
            <a:ext cx="6172200"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Results</a:t>
            </a:r>
            <a:endParaRPr lang="en-US" sz="4860" dirty="0"/>
          </a:p>
        </p:txBody>
      </p:sp>
      <p:sp>
        <p:nvSpPr>
          <p:cNvPr id="7" name="Text 3"/>
          <p:cNvSpPr/>
          <p:nvPr/>
        </p:nvSpPr>
        <p:spPr>
          <a:xfrm>
            <a:off x="1258967" y="3809286"/>
            <a:ext cx="125073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DCD7E5"/>
                </a:solidFill>
                <a:latin typeface="Heebo" pitchFamily="34" charset="0"/>
                <a:ea typeface="Heebo" pitchFamily="34" charset="-122"/>
                <a:cs typeface="Heebo" pitchFamily="34" charset="-120"/>
              </a:rPr>
              <a:t>Successfully implemented a keylogger that captures keystrokes and records them into both text and JSON files.</a:t>
            </a:r>
            <a:endParaRPr lang="en-US" sz="1944" dirty="0"/>
          </a:p>
        </p:txBody>
      </p:sp>
      <p:sp>
        <p:nvSpPr>
          <p:cNvPr id="8" name="Text 4"/>
          <p:cNvSpPr/>
          <p:nvPr/>
        </p:nvSpPr>
        <p:spPr>
          <a:xfrm>
            <a:off x="1258967" y="4290655"/>
            <a:ext cx="125073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DCD7E5"/>
                </a:solidFill>
                <a:latin typeface="Heebo" pitchFamily="34" charset="0"/>
                <a:ea typeface="Heebo" pitchFamily="34" charset="-122"/>
                <a:cs typeface="Heebo" pitchFamily="34" charset="-120"/>
              </a:rPr>
              <a:t>Real-time keylogging with start and stop functionality controlled via a simple GUI.</a:t>
            </a:r>
            <a:endParaRPr lang="en-US" sz="1944" dirty="0"/>
          </a:p>
        </p:txBody>
      </p:sp>
      <p:sp>
        <p:nvSpPr>
          <p:cNvPr id="9" name="Text 5"/>
          <p:cNvSpPr/>
          <p:nvPr/>
        </p:nvSpPr>
        <p:spPr>
          <a:xfrm>
            <a:off x="1258967" y="4772025"/>
            <a:ext cx="12507397"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DCD7E5"/>
                </a:solidFill>
                <a:latin typeface="Heebo" pitchFamily="34" charset="0"/>
                <a:ea typeface="Heebo" pitchFamily="34" charset="-122"/>
                <a:cs typeface="Heebo" pitchFamily="34" charset="-120"/>
              </a:rPr>
              <a:t>Emphasized the ethical use of keyloggers and the importance of implementing security measures to protect against malicious use.</a:t>
            </a:r>
            <a:endParaRPr lang="en-US" sz="1944"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476256"/>
            <a:ext cx="6172200"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Agenda</a:t>
            </a:r>
            <a:endParaRPr lang="en-US" sz="4860" dirty="0"/>
          </a:p>
        </p:txBody>
      </p:sp>
      <p:pic>
        <p:nvPicPr>
          <p:cNvPr id="5" name="Image 1" descr="preencoded.png">    </p:cNvPr>
          <p:cNvPicPr>
            <a:picLocks noChangeAspect="1"/>
          </p:cNvPicPr>
          <p:nvPr/>
        </p:nvPicPr>
        <p:blipFill>
          <a:blip r:embed="rId2"/>
          <a:stretch>
            <a:fillRect/>
          </a:stretch>
        </p:blipFill>
        <p:spPr>
          <a:xfrm>
            <a:off x="2029301" y="2741533"/>
            <a:ext cx="617220" cy="617220"/>
          </a:xfrm>
          <a:prstGeom prst="rect">
            <a:avLst/>
          </a:prstGeom>
        </p:spPr>
      </p:pic>
      <p:sp>
        <p:nvSpPr>
          <p:cNvPr id="6" name="Text 2"/>
          <p:cNvSpPr/>
          <p:nvPr/>
        </p:nvSpPr>
        <p:spPr>
          <a:xfrm>
            <a:off x="864037" y="3605570"/>
            <a:ext cx="2947868" cy="385763"/>
          </a:xfrm>
          <a:prstGeom prst="rect">
            <a:avLst/>
          </a:prstGeom>
          <a:noFill/>
          <a:ln/>
        </p:spPr>
        <p:txBody>
          <a:bodyPr wrap="none" rtlCol="0" anchor="t"/>
          <a:lstStyle/>
          <a:p>
            <a:pPr algn="ct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Introduction</a:t>
            </a:r>
            <a:endParaRPr lang="en-US" sz="2430" dirty="0"/>
          </a:p>
        </p:txBody>
      </p:sp>
      <p:pic>
        <p:nvPicPr>
          <p:cNvPr id="7" name="Image 2" descr="preencoded.png">    </p:cNvPr>
          <p:cNvPicPr>
            <a:picLocks noChangeAspect="1"/>
          </p:cNvPicPr>
          <p:nvPr/>
        </p:nvPicPr>
        <p:blipFill>
          <a:blip r:embed="rId3"/>
          <a:stretch>
            <a:fillRect/>
          </a:stretch>
        </p:blipFill>
        <p:spPr>
          <a:xfrm>
            <a:off x="5347454" y="2741533"/>
            <a:ext cx="617220" cy="617220"/>
          </a:xfrm>
          <a:prstGeom prst="rect">
            <a:avLst/>
          </a:prstGeom>
        </p:spPr>
      </p:pic>
      <p:sp>
        <p:nvSpPr>
          <p:cNvPr id="8" name="Text 3"/>
          <p:cNvSpPr/>
          <p:nvPr/>
        </p:nvSpPr>
        <p:spPr>
          <a:xfrm>
            <a:off x="4182189" y="3605570"/>
            <a:ext cx="2947868" cy="771525"/>
          </a:xfrm>
          <a:prstGeom prst="rect">
            <a:avLst/>
          </a:prstGeom>
          <a:noFill/>
          <a:ln/>
        </p:spPr>
        <p:txBody>
          <a:bodyPr wrap="square" rtlCol="0" anchor="t"/>
          <a:lstStyle/>
          <a:p>
            <a:pPr algn="ct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Problem Statement</a:t>
            </a:r>
            <a:endParaRPr lang="en-US" sz="2430" dirty="0"/>
          </a:p>
        </p:txBody>
      </p:sp>
      <p:pic>
        <p:nvPicPr>
          <p:cNvPr id="9" name="Image 3" descr="preencoded.png">    </p:cNvPr>
          <p:cNvPicPr>
            <a:picLocks noChangeAspect="1"/>
          </p:cNvPicPr>
          <p:nvPr/>
        </p:nvPicPr>
        <p:blipFill>
          <a:blip r:embed="rId4"/>
          <a:stretch>
            <a:fillRect/>
          </a:stretch>
        </p:blipFill>
        <p:spPr>
          <a:xfrm>
            <a:off x="8665607" y="2741533"/>
            <a:ext cx="617220" cy="617220"/>
          </a:xfrm>
          <a:prstGeom prst="rect">
            <a:avLst/>
          </a:prstGeom>
        </p:spPr>
      </p:pic>
      <p:sp>
        <p:nvSpPr>
          <p:cNvPr id="10" name="Text 4"/>
          <p:cNvSpPr/>
          <p:nvPr/>
        </p:nvSpPr>
        <p:spPr>
          <a:xfrm>
            <a:off x="7500342" y="3605570"/>
            <a:ext cx="2947868" cy="385763"/>
          </a:xfrm>
          <a:prstGeom prst="rect">
            <a:avLst/>
          </a:prstGeom>
          <a:noFill/>
          <a:ln/>
        </p:spPr>
        <p:txBody>
          <a:bodyPr wrap="none" rtlCol="0" anchor="t"/>
          <a:lstStyle/>
          <a:p>
            <a:pPr algn="ct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Project Overview</a:t>
            </a:r>
            <a:endParaRPr lang="en-US" sz="2430" dirty="0"/>
          </a:p>
        </p:txBody>
      </p:sp>
      <p:pic>
        <p:nvPicPr>
          <p:cNvPr id="11" name="Image 4" descr="preencoded.png">    </p:cNvPr>
          <p:cNvPicPr>
            <a:picLocks noChangeAspect="1"/>
          </p:cNvPicPr>
          <p:nvPr/>
        </p:nvPicPr>
        <p:blipFill>
          <a:blip r:embed="rId5"/>
          <a:stretch>
            <a:fillRect/>
          </a:stretch>
        </p:blipFill>
        <p:spPr>
          <a:xfrm>
            <a:off x="11983760" y="2741533"/>
            <a:ext cx="617220" cy="617220"/>
          </a:xfrm>
          <a:prstGeom prst="rect">
            <a:avLst/>
          </a:prstGeom>
        </p:spPr>
      </p:pic>
      <p:sp>
        <p:nvSpPr>
          <p:cNvPr id="12" name="Text 5"/>
          <p:cNvSpPr/>
          <p:nvPr/>
        </p:nvSpPr>
        <p:spPr>
          <a:xfrm>
            <a:off x="10818495" y="3605570"/>
            <a:ext cx="2947868" cy="385763"/>
          </a:xfrm>
          <a:prstGeom prst="rect">
            <a:avLst/>
          </a:prstGeom>
          <a:noFill/>
          <a:ln/>
        </p:spPr>
        <p:txBody>
          <a:bodyPr wrap="none" rtlCol="0" anchor="t"/>
          <a:lstStyle/>
          <a:p>
            <a:pPr algn="ct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End Users</a:t>
            </a:r>
            <a:endParaRPr lang="en-US" sz="2430" dirty="0"/>
          </a:p>
        </p:txBody>
      </p:sp>
      <p:pic>
        <p:nvPicPr>
          <p:cNvPr id="13" name="Image 5" descr="preencoded.png">    </p:cNvPr>
          <p:cNvPicPr>
            <a:picLocks noChangeAspect="1"/>
          </p:cNvPicPr>
          <p:nvPr/>
        </p:nvPicPr>
        <p:blipFill>
          <a:blip r:embed="rId6"/>
          <a:stretch>
            <a:fillRect/>
          </a:stretch>
        </p:blipFill>
        <p:spPr>
          <a:xfrm>
            <a:off x="2029301" y="5117663"/>
            <a:ext cx="617220" cy="617220"/>
          </a:xfrm>
          <a:prstGeom prst="rect">
            <a:avLst/>
          </a:prstGeom>
        </p:spPr>
      </p:pic>
      <p:sp>
        <p:nvSpPr>
          <p:cNvPr id="14" name="Text 6"/>
          <p:cNvSpPr/>
          <p:nvPr/>
        </p:nvSpPr>
        <p:spPr>
          <a:xfrm>
            <a:off x="864037" y="5981700"/>
            <a:ext cx="2947868" cy="771525"/>
          </a:xfrm>
          <a:prstGeom prst="rect">
            <a:avLst/>
          </a:prstGeom>
          <a:noFill/>
          <a:ln/>
        </p:spPr>
        <p:txBody>
          <a:bodyPr wrap="square" rtlCol="0" anchor="t"/>
          <a:lstStyle/>
          <a:p>
            <a:pPr algn="ct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Solution and Value Proposition</a:t>
            </a:r>
            <a:endParaRPr lang="en-US" sz="2430" dirty="0"/>
          </a:p>
        </p:txBody>
      </p:sp>
      <p:pic>
        <p:nvPicPr>
          <p:cNvPr id="15" name="Image 6" descr="preencoded.png">    </p:cNvPr>
          <p:cNvPicPr>
            <a:picLocks noChangeAspect="1"/>
          </p:cNvPicPr>
          <p:nvPr/>
        </p:nvPicPr>
        <p:blipFill>
          <a:blip r:embed="rId7"/>
          <a:stretch>
            <a:fillRect/>
          </a:stretch>
        </p:blipFill>
        <p:spPr>
          <a:xfrm>
            <a:off x="5347454" y="5117663"/>
            <a:ext cx="617220" cy="617220"/>
          </a:xfrm>
          <a:prstGeom prst="rect">
            <a:avLst/>
          </a:prstGeom>
        </p:spPr>
      </p:pic>
      <p:sp>
        <p:nvSpPr>
          <p:cNvPr id="16" name="Text 7"/>
          <p:cNvSpPr/>
          <p:nvPr/>
        </p:nvSpPr>
        <p:spPr>
          <a:xfrm>
            <a:off x="4182189" y="5981700"/>
            <a:ext cx="2947868" cy="771525"/>
          </a:xfrm>
          <a:prstGeom prst="rect">
            <a:avLst/>
          </a:prstGeom>
          <a:noFill/>
          <a:ln/>
        </p:spPr>
        <p:txBody>
          <a:bodyPr wrap="square" rtlCol="0" anchor="t"/>
          <a:lstStyle/>
          <a:p>
            <a:pPr algn="ct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The "Wow" Factor in Our Solution</a:t>
            </a:r>
            <a:endParaRPr lang="en-US" sz="2430" dirty="0"/>
          </a:p>
        </p:txBody>
      </p:sp>
      <p:pic>
        <p:nvPicPr>
          <p:cNvPr id="17" name="Image 7" descr="preencoded.png">    </p:cNvPr>
          <p:cNvPicPr>
            <a:picLocks noChangeAspect="1"/>
          </p:cNvPicPr>
          <p:nvPr/>
        </p:nvPicPr>
        <p:blipFill>
          <a:blip r:embed="rId8"/>
          <a:stretch>
            <a:fillRect/>
          </a:stretch>
        </p:blipFill>
        <p:spPr>
          <a:xfrm>
            <a:off x="8665607" y="5117663"/>
            <a:ext cx="617220" cy="617220"/>
          </a:xfrm>
          <a:prstGeom prst="rect">
            <a:avLst/>
          </a:prstGeom>
        </p:spPr>
      </p:pic>
      <p:sp>
        <p:nvSpPr>
          <p:cNvPr id="18" name="Text 8"/>
          <p:cNvSpPr/>
          <p:nvPr/>
        </p:nvSpPr>
        <p:spPr>
          <a:xfrm>
            <a:off x="7500342" y="5981700"/>
            <a:ext cx="2947868" cy="385763"/>
          </a:xfrm>
          <a:prstGeom prst="rect">
            <a:avLst/>
          </a:prstGeom>
          <a:noFill/>
          <a:ln/>
        </p:spPr>
        <p:txBody>
          <a:bodyPr wrap="none" rtlCol="0" anchor="t"/>
          <a:lstStyle/>
          <a:p>
            <a:pPr algn="ct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Modelling</a:t>
            </a:r>
            <a:endParaRPr lang="en-US" sz="2430" dirty="0"/>
          </a:p>
        </p:txBody>
      </p:sp>
      <p:pic>
        <p:nvPicPr>
          <p:cNvPr id="19" name="Image 8" descr="preencoded.png">    </p:cNvPr>
          <p:cNvPicPr>
            <a:picLocks noChangeAspect="1"/>
          </p:cNvPicPr>
          <p:nvPr/>
        </p:nvPicPr>
        <p:blipFill>
          <a:blip r:embed="rId9"/>
          <a:stretch>
            <a:fillRect/>
          </a:stretch>
        </p:blipFill>
        <p:spPr>
          <a:xfrm>
            <a:off x="11983760" y="5117663"/>
            <a:ext cx="617220" cy="617220"/>
          </a:xfrm>
          <a:prstGeom prst="rect">
            <a:avLst/>
          </a:prstGeom>
        </p:spPr>
      </p:pic>
      <p:sp>
        <p:nvSpPr>
          <p:cNvPr id="20" name="Text 9"/>
          <p:cNvSpPr/>
          <p:nvPr/>
        </p:nvSpPr>
        <p:spPr>
          <a:xfrm>
            <a:off x="10818495" y="5981700"/>
            <a:ext cx="2947868" cy="385763"/>
          </a:xfrm>
          <a:prstGeom prst="rect">
            <a:avLst/>
          </a:prstGeom>
          <a:noFill/>
          <a:ln/>
        </p:spPr>
        <p:txBody>
          <a:bodyPr wrap="none" rtlCol="0" anchor="t"/>
          <a:lstStyle/>
          <a:p>
            <a:pPr algn="ct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Results</a:t>
            </a:r>
            <a:endParaRPr lang="en-US" sz="2430" dirty="0"/>
          </a:p>
        </p:txBody>
      </p:sp>
      <p:pic>
        <p:nvPicPr>
          <p:cNvPr id="21" name="Image 9" descr="preencoded.png">
            <a:hlinkClick r:id="rId11" tooltip=""/>
          </p:cNvPr>
          <p:cNvPicPr>
            <a:picLocks noChangeAspect="1"/>
          </p:cNvPicPr>
          <p:nvPr/>
        </p:nvPicPr>
        <p:blipFill>
          <a:blip r:embed="rId10"/>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513052"/>
            <a:ext cx="6172200"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Introduction</a:t>
            </a:r>
            <a:endParaRPr lang="en-US" sz="4860" dirty="0"/>
          </a:p>
        </p:txBody>
      </p:sp>
      <p:sp>
        <p:nvSpPr>
          <p:cNvPr id="6" name="Text 2"/>
          <p:cNvSpPr/>
          <p:nvPr/>
        </p:nvSpPr>
        <p:spPr>
          <a:xfrm>
            <a:off x="6745367" y="3654862"/>
            <a:ext cx="7020997" cy="1185148"/>
          </a:xfrm>
          <a:prstGeom prst="rect">
            <a:avLst/>
          </a:prstGeom>
          <a:noFill/>
          <a:ln/>
        </p:spPr>
        <p:txBody>
          <a:bodyPr wrap="square" rtlCol="0" anchor="t"/>
          <a:lstStyle/>
          <a:p>
            <a:pPr algn="l" marL="342900" indent="-342900">
              <a:lnSpc>
                <a:spcPts val="3110"/>
              </a:lnSpc>
              <a:buSzPct val="100000"/>
              <a:buChar char="•"/>
            </a:pPr>
            <a:r>
              <a:rPr lang="en-US" sz="1944" dirty="0">
                <a:solidFill>
                  <a:srgbClr val="DCD7E5"/>
                </a:solidFill>
                <a:latin typeface="Heebo" pitchFamily="34" charset="0"/>
                <a:ea typeface="Heebo" pitchFamily="34" charset="-122"/>
                <a:cs typeface="Heebo" pitchFamily="34" charset="-120"/>
              </a:rPr>
              <a:t>Keyloggers are software tools that record a user's keyboard input including passwords, credit card numbers, and other sensitive information.</a:t>
            </a:r>
            <a:endParaRPr lang="en-US" sz="1944" dirty="0"/>
          </a:p>
        </p:txBody>
      </p:sp>
      <p:sp>
        <p:nvSpPr>
          <p:cNvPr id="7" name="Text 3"/>
          <p:cNvSpPr/>
          <p:nvPr/>
        </p:nvSpPr>
        <p:spPr>
          <a:xfrm>
            <a:off x="6745367" y="4926330"/>
            <a:ext cx="7020997"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DCD7E5"/>
                </a:solidFill>
                <a:latin typeface="Heebo" pitchFamily="34" charset="0"/>
                <a:ea typeface="Heebo" pitchFamily="34" charset="-122"/>
                <a:cs typeface="Heebo" pitchFamily="34" charset="-120"/>
              </a:rPr>
              <a:t>They can be used for both legitimate and malicious purposes, making them a powerful but controversial technology.</a:t>
            </a:r>
            <a:endParaRPr lang="en-US" sz="1944"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700"/>
            </a:avLst>
          </a:prstGeom>
          <a:solidFill>
            <a:srgbClr val="0D0A2C">
              <a:alpha val="80000"/>
            </a:srgbClr>
          </a:solidFill>
          <a:ln/>
        </p:spPr>
      </p:sp>
      <p:sp>
        <p:nvSpPr>
          <p:cNvPr id="6" name="Text 2"/>
          <p:cNvSpPr/>
          <p:nvPr/>
        </p:nvSpPr>
        <p:spPr>
          <a:xfrm>
            <a:off x="864037" y="2556272"/>
            <a:ext cx="6172200"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Problem Statement</a:t>
            </a:r>
            <a:endParaRPr lang="en-US" sz="4860" dirty="0"/>
          </a:p>
        </p:txBody>
      </p:sp>
      <p:sp>
        <p:nvSpPr>
          <p:cNvPr id="7" name="Text 3"/>
          <p:cNvSpPr/>
          <p:nvPr/>
        </p:nvSpPr>
        <p:spPr>
          <a:xfrm>
            <a:off x="864037" y="3698081"/>
            <a:ext cx="12902327" cy="1975247"/>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The objective of this project is to develop a software keylogger to record keystrokes from a keyboard. The implementation will utilize Python with the PYNUT library for capturing and logging keystrokes. The keylogger will capture keystrokes in plain text and JSON formats, with a Tkinter GUI for control. The purpose of this project is for educational and personal productivity tracking, ensuring legal and ethical use. The keylogger will operate transparently and respect user privacy on personal devices.</a:t>
            </a:r>
            <a:endParaRPr lang="en-US" sz="1944"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313140"/>
            <a:ext cx="6172200"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Project Overview</a:t>
            </a:r>
            <a:endParaRPr lang="en-US" sz="4860" dirty="0"/>
          </a:p>
        </p:txBody>
      </p:sp>
      <p:sp>
        <p:nvSpPr>
          <p:cNvPr id="5" name="Shape 2"/>
          <p:cNvSpPr/>
          <p:nvPr/>
        </p:nvSpPr>
        <p:spPr>
          <a:xfrm>
            <a:off x="864037" y="2578418"/>
            <a:ext cx="4136231" cy="2243138"/>
          </a:xfrm>
          <a:prstGeom prst="roundRect">
            <a:avLst>
              <a:gd name="adj" fmla="val 4953"/>
            </a:avLst>
          </a:prstGeom>
          <a:solidFill>
            <a:srgbClr val="3C136D"/>
          </a:solidFill>
          <a:ln w="15240">
            <a:solidFill>
              <a:srgbClr val="552C86"/>
            </a:solidFill>
            <a:prstDash val="solid"/>
          </a:ln>
        </p:spPr>
      </p:sp>
      <p:sp>
        <p:nvSpPr>
          <p:cNvPr id="6" name="Text 3"/>
          <p:cNvSpPr/>
          <p:nvPr/>
        </p:nvSpPr>
        <p:spPr>
          <a:xfrm>
            <a:off x="1126093" y="2840474"/>
            <a:ext cx="3086100" cy="385763"/>
          </a:xfrm>
          <a:prstGeom prst="rect">
            <a:avLst/>
          </a:prstGeom>
          <a:noFill/>
          <a:ln/>
        </p:spPr>
        <p:txBody>
          <a:bodyPr wrap="none" rtlCol="0" anchor="t"/>
          <a:lstStyle/>
          <a:p>
            <a:pP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Objective</a:t>
            </a:r>
            <a:endParaRPr lang="en-US" sz="2430" dirty="0"/>
          </a:p>
        </p:txBody>
      </p:sp>
      <p:sp>
        <p:nvSpPr>
          <p:cNvPr id="7" name="Text 4"/>
          <p:cNvSpPr/>
          <p:nvPr/>
        </p:nvSpPr>
        <p:spPr>
          <a:xfrm>
            <a:off x="1126093" y="3374350"/>
            <a:ext cx="3612118" cy="118514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Develop a software keylogger to record keystrokes from a keyboard.</a:t>
            </a:r>
            <a:endParaRPr lang="en-US" sz="1944" dirty="0"/>
          </a:p>
        </p:txBody>
      </p:sp>
      <p:sp>
        <p:nvSpPr>
          <p:cNvPr id="8" name="Shape 5"/>
          <p:cNvSpPr/>
          <p:nvPr/>
        </p:nvSpPr>
        <p:spPr>
          <a:xfrm>
            <a:off x="5247084" y="2578418"/>
            <a:ext cx="4136231" cy="2243138"/>
          </a:xfrm>
          <a:prstGeom prst="roundRect">
            <a:avLst>
              <a:gd name="adj" fmla="val 4953"/>
            </a:avLst>
          </a:prstGeom>
          <a:solidFill>
            <a:srgbClr val="3C136D"/>
          </a:solidFill>
          <a:ln w="15240">
            <a:solidFill>
              <a:srgbClr val="552C86"/>
            </a:solidFill>
            <a:prstDash val="solid"/>
          </a:ln>
        </p:spPr>
      </p:sp>
      <p:sp>
        <p:nvSpPr>
          <p:cNvPr id="9" name="Text 6"/>
          <p:cNvSpPr/>
          <p:nvPr/>
        </p:nvSpPr>
        <p:spPr>
          <a:xfrm>
            <a:off x="5509141" y="2840474"/>
            <a:ext cx="3086100" cy="385763"/>
          </a:xfrm>
          <a:prstGeom prst="rect">
            <a:avLst/>
          </a:prstGeom>
          <a:noFill/>
          <a:ln/>
        </p:spPr>
        <p:txBody>
          <a:bodyPr wrap="none" rtlCol="0" anchor="t"/>
          <a:lstStyle/>
          <a:p>
            <a:pP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Implementation</a:t>
            </a:r>
            <a:endParaRPr lang="en-US" sz="2430" dirty="0"/>
          </a:p>
        </p:txBody>
      </p:sp>
      <p:sp>
        <p:nvSpPr>
          <p:cNvPr id="10" name="Text 7"/>
          <p:cNvSpPr/>
          <p:nvPr/>
        </p:nvSpPr>
        <p:spPr>
          <a:xfrm>
            <a:off x="5509141" y="3374350"/>
            <a:ext cx="3612118" cy="118514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Use Python with the PYNPUT library for capturing and logging keystrokes.</a:t>
            </a:r>
            <a:endParaRPr lang="en-US" sz="1944" dirty="0"/>
          </a:p>
        </p:txBody>
      </p:sp>
      <p:sp>
        <p:nvSpPr>
          <p:cNvPr id="11" name="Shape 8"/>
          <p:cNvSpPr/>
          <p:nvPr/>
        </p:nvSpPr>
        <p:spPr>
          <a:xfrm>
            <a:off x="9630132" y="2578418"/>
            <a:ext cx="4136231" cy="2243138"/>
          </a:xfrm>
          <a:prstGeom prst="roundRect">
            <a:avLst>
              <a:gd name="adj" fmla="val 4953"/>
            </a:avLst>
          </a:prstGeom>
          <a:solidFill>
            <a:srgbClr val="3C136D"/>
          </a:solidFill>
          <a:ln w="15240">
            <a:solidFill>
              <a:srgbClr val="552C86"/>
            </a:solidFill>
            <a:prstDash val="solid"/>
          </a:ln>
        </p:spPr>
      </p:sp>
      <p:sp>
        <p:nvSpPr>
          <p:cNvPr id="12" name="Text 9"/>
          <p:cNvSpPr/>
          <p:nvPr/>
        </p:nvSpPr>
        <p:spPr>
          <a:xfrm>
            <a:off x="9892189" y="2840474"/>
            <a:ext cx="3086100" cy="385763"/>
          </a:xfrm>
          <a:prstGeom prst="rect">
            <a:avLst/>
          </a:prstGeom>
          <a:noFill/>
          <a:ln/>
        </p:spPr>
        <p:txBody>
          <a:bodyPr wrap="none" rtlCol="0" anchor="t"/>
          <a:lstStyle/>
          <a:p>
            <a:pP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Features</a:t>
            </a:r>
            <a:endParaRPr lang="en-US" sz="2430" dirty="0"/>
          </a:p>
        </p:txBody>
      </p:sp>
      <p:sp>
        <p:nvSpPr>
          <p:cNvPr id="13" name="Text 10"/>
          <p:cNvSpPr/>
          <p:nvPr/>
        </p:nvSpPr>
        <p:spPr>
          <a:xfrm>
            <a:off x="9892189" y="3374350"/>
            <a:ext cx="3612118" cy="118514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Capture keystrokes in plain text and JSON formats with a Tkinter GUI for control.</a:t>
            </a:r>
            <a:endParaRPr lang="en-US" sz="1944" dirty="0"/>
          </a:p>
        </p:txBody>
      </p:sp>
      <p:sp>
        <p:nvSpPr>
          <p:cNvPr id="14" name="Shape 11"/>
          <p:cNvSpPr/>
          <p:nvPr/>
        </p:nvSpPr>
        <p:spPr>
          <a:xfrm>
            <a:off x="864037" y="5068372"/>
            <a:ext cx="6327815" cy="1848088"/>
          </a:xfrm>
          <a:prstGeom prst="roundRect">
            <a:avLst>
              <a:gd name="adj" fmla="val 6012"/>
            </a:avLst>
          </a:prstGeom>
          <a:solidFill>
            <a:srgbClr val="3C136D"/>
          </a:solidFill>
          <a:ln w="15240">
            <a:solidFill>
              <a:srgbClr val="552C86"/>
            </a:solidFill>
            <a:prstDash val="solid"/>
          </a:ln>
        </p:spPr>
      </p:sp>
      <p:sp>
        <p:nvSpPr>
          <p:cNvPr id="15" name="Text 12"/>
          <p:cNvSpPr/>
          <p:nvPr/>
        </p:nvSpPr>
        <p:spPr>
          <a:xfrm>
            <a:off x="1126093" y="5330428"/>
            <a:ext cx="3086100" cy="385763"/>
          </a:xfrm>
          <a:prstGeom prst="rect">
            <a:avLst/>
          </a:prstGeom>
          <a:noFill/>
          <a:ln/>
        </p:spPr>
        <p:txBody>
          <a:bodyPr wrap="none" rtlCol="0" anchor="t"/>
          <a:lstStyle/>
          <a:p>
            <a:pP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Purpose</a:t>
            </a:r>
            <a:endParaRPr lang="en-US" sz="2430" dirty="0"/>
          </a:p>
        </p:txBody>
      </p:sp>
      <p:sp>
        <p:nvSpPr>
          <p:cNvPr id="16" name="Text 13"/>
          <p:cNvSpPr/>
          <p:nvPr/>
        </p:nvSpPr>
        <p:spPr>
          <a:xfrm>
            <a:off x="1126093" y="5864304"/>
            <a:ext cx="5803702" cy="790099"/>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Educational and personal productivity tracking ensuring legal and ethical use.</a:t>
            </a:r>
            <a:endParaRPr lang="en-US" sz="1944" dirty="0"/>
          </a:p>
        </p:txBody>
      </p:sp>
      <p:sp>
        <p:nvSpPr>
          <p:cNvPr id="17" name="Shape 14"/>
          <p:cNvSpPr/>
          <p:nvPr/>
        </p:nvSpPr>
        <p:spPr>
          <a:xfrm>
            <a:off x="7438668" y="5068372"/>
            <a:ext cx="6327815" cy="1848088"/>
          </a:xfrm>
          <a:prstGeom prst="roundRect">
            <a:avLst>
              <a:gd name="adj" fmla="val 6012"/>
            </a:avLst>
          </a:prstGeom>
          <a:solidFill>
            <a:srgbClr val="3C136D"/>
          </a:solidFill>
          <a:ln w="15240">
            <a:solidFill>
              <a:srgbClr val="552C86"/>
            </a:solidFill>
            <a:prstDash val="solid"/>
          </a:ln>
        </p:spPr>
      </p:sp>
      <p:sp>
        <p:nvSpPr>
          <p:cNvPr id="18" name="Text 15"/>
          <p:cNvSpPr/>
          <p:nvPr/>
        </p:nvSpPr>
        <p:spPr>
          <a:xfrm>
            <a:off x="7700724" y="5330428"/>
            <a:ext cx="3086100" cy="385763"/>
          </a:xfrm>
          <a:prstGeom prst="rect">
            <a:avLst/>
          </a:prstGeom>
          <a:noFill/>
          <a:ln/>
        </p:spPr>
        <p:txBody>
          <a:bodyPr wrap="none" rtlCol="0" anchor="t"/>
          <a:lstStyle/>
          <a:p>
            <a:pP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Constraints</a:t>
            </a:r>
            <a:endParaRPr lang="en-US" sz="2430" dirty="0"/>
          </a:p>
        </p:txBody>
      </p:sp>
      <p:sp>
        <p:nvSpPr>
          <p:cNvPr id="19" name="Text 16"/>
          <p:cNvSpPr/>
          <p:nvPr/>
        </p:nvSpPr>
        <p:spPr>
          <a:xfrm>
            <a:off x="7700724" y="5864304"/>
            <a:ext cx="5803702" cy="790099"/>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Operate transparently and respect user privacy on personal devices.</a:t>
            </a:r>
            <a:endParaRPr lang="en-US" sz="1944"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2400538"/>
            <a:ext cx="6172200"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End Users</a:t>
            </a:r>
            <a:endParaRPr lang="en-US" sz="4860" dirty="0"/>
          </a:p>
        </p:txBody>
      </p:sp>
      <p:sp>
        <p:nvSpPr>
          <p:cNvPr id="5" name="Text 2"/>
          <p:cNvSpPr/>
          <p:nvPr/>
        </p:nvSpPr>
        <p:spPr>
          <a:xfrm>
            <a:off x="864037" y="3789164"/>
            <a:ext cx="3086100" cy="385763"/>
          </a:xfrm>
          <a:prstGeom prst="rect">
            <a:avLst/>
          </a:prstGeom>
          <a:noFill/>
          <a:ln/>
        </p:spPr>
        <p:txBody>
          <a:bodyPr wrap="none" rtlCol="0" anchor="t"/>
          <a:lstStyle/>
          <a:p>
            <a:pPr indent="0" marL="0">
              <a:lnSpc>
                <a:spcPts val="3038"/>
              </a:lnSpc>
              <a:buNone/>
            </a:pPr>
            <a:r>
              <a:rPr lang="en-US" sz="2430" dirty="0">
                <a:solidFill>
                  <a:srgbClr val="F2F0F4"/>
                </a:solidFill>
                <a:latin typeface="Montserrat" pitchFamily="34" charset="0"/>
                <a:ea typeface="Montserrat" pitchFamily="34" charset="-122"/>
                <a:cs typeface="Montserrat" pitchFamily="34" charset="-120"/>
              </a:rPr>
              <a:t>Primary End User</a:t>
            </a:r>
            <a:endParaRPr lang="en-US" sz="2430" dirty="0"/>
          </a:p>
        </p:txBody>
      </p:sp>
      <p:sp>
        <p:nvSpPr>
          <p:cNvPr id="6" name="Text 3"/>
          <p:cNvSpPr/>
          <p:nvPr/>
        </p:nvSpPr>
        <p:spPr>
          <a:xfrm>
            <a:off x="864037" y="4421743"/>
            <a:ext cx="6150054" cy="118514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The person who runs the keylogger on their own computer to monitor their own activities or for educational purposes.</a:t>
            </a:r>
            <a:endParaRPr lang="en-US" sz="1944" dirty="0"/>
          </a:p>
        </p:txBody>
      </p:sp>
      <p:sp>
        <p:nvSpPr>
          <p:cNvPr id="7" name="Text 4"/>
          <p:cNvSpPr/>
          <p:nvPr/>
        </p:nvSpPr>
        <p:spPr>
          <a:xfrm>
            <a:off x="7623929" y="3789164"/>
            <a:ext cx="3086100" cy="385763"/>
          </a:xfrm>
          <a:prstGeom prst="rect">
            <a:avLst/>
          </a:prstGeom>
          <a:noFill/>
          <a:ln/>
        </p:spPr>
        <p:txBody>
          <a:bodyPr wrap="none" rtlCol="0" anchor="t"/>
          <a:lstStyle/>
          <a:p>
            <a:pPr indent="0" marL="0">
              <a:lnSpc>
                <a:spcPts val="3038"/>
              </a:lnSpc>
              <a:buNone/>
            </a:pPr>
            <a:r>
              <a:rPr lang="en-US" sz="2430" dirty="0">
                <a:solidFill>
                  <a:srgbClr val="F2F0F4"/>
                </a:solidFill>
                <a:latin typeface="Montserrat" pitchFamily="34" charset="0"/>
                <a:ea typeface="Montserrat" pitchFamily="34" charset="-122"/>
                <a:cs typeface="Montserrat" pitchFamily="34" charset="-120"/>
              </a:rPr>
              <a:t>Usage</a:t>
            </a:r>
            <a:endParaRPr lang="en-US" sz="2430" dirty="0"/>
          </a:p>
        </p:txBody>
      </p:sp>
      <p:sp>
        <p:nvSpPr>
          <p:cNvPr id="8" name="Text 5"/>
          <p:cNvSpPr/>
          <p:nvPr/>
        </p:nvSpPr>
        <p:spPr>
          <a:xfrm>
            <a:off x="7623929" y="4421743"/>
            <a:ext cx="6150054" cy="118514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End users interact with the simple graphical interface to start and stop the keylogger and may review the logged keystrokes in the text and JSON files.</a:t>
            </a:r>
            <a:endParaRPr lang="en-US" sz="1944"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215628"/>
            <a:ext cx="9517023"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Solution and Value Proposition</a:t>
            </a:r>
            <a:endParaRPr lang="en-US" sz="4860" dirty="0"/>
          </a:p>
        </p:txBody>
      </p:sp>
      <p:pic>
        <p:nvPicPr>
          <p:cNvPr id="5" name="Image 1" descr="preencoded.png">    </p:cNvPr>
          <p:cNvPicPr>
            <a:picLocks noChangeAspect="1"/>
          </p:cNvPicPr>
          <p:nvPr/>
        </p:nvPicPr>
        <p:blipFill>
          <a:blip r:embed="rId2"/>
          <a:stretch>
            <a:fillRect/>
          </a:stretch>
        </p:blipFill>
        <p:spPr>
          <a:xfrm>
            <a:off x="864037" y="2480905"/>
            <a:ext cx="4053840" cy="2505432"/>
          </a:xfrm>
          <a:prstGeom prst="rect">
            <a:avLst/>
          </a:prstGeom>
        </p:spPr>
      </p:pic>
      <p:sp>
        <p:nvSpPr>
          <p:cNvPr id="6" name="Text 2"/>
          <p:cNvSpPr/>
          <p:nvPr/>
        </p:nvSpPr>
        <p:spPr>
          <a:xfrm>
            <a:off x="864037" y="5294948"/>
            <a:ext cx="3086100" cy="385763"/>
          </a:xfrm>
          <a:prstGeom prst="rect">
            <a:avLst/>
          </a:prstGeom>
          <a:noFill/>
          <a:ln/>
        </p:spPr>
        <p:txBody>
          <a:bodyPr wrap="non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Enhanced Security</a:t>
            </a:r>
            <a:endParaRPr lang="en-US" sz="2430" dirty="0"/>
          </a:p>
        </p:txBody>
      </p:sp>
      <p:sp>
        <p:nvSpPr>
          <p:cNvPr id="7" name="Text 3"/>
          <p:cNvSpPr/>
          <p:nvPr/>
        </p:nvSpPr>
        <p:spPr>
          <a:xfrm>
            <a:off x="864037" y="5828824"/>
            <a:ext cx="4053840" cy="790099"/>
          </a:xfrm>
          <a:prstGeom prst="rect">
            <a:avLst/>
          </a:prstGeom>
          <a:noFill/>
          <a:ln/>
        </p:spPr>
        <p:txBody>
          <a:bodyPr wrap="squar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Reduces the risk of data breaches and identity theft.</a:t>
            </a:r>
            <a:endParaRPr lang="en-US" sz="1944" dirty="0"/>
          </a:p>
        </p:txBody>
      </p:sp>
      <p:pic>
        <p:nvPicPr>
          <p:cNvPr id="8" name="Image 2" descr="preencoded.png">    </p:cNvPr>
          <p:cNvPicPr>
            <a:picLocks noChangeAspect="1"/>
          </p:cNvPicPr>
          <p:nvPr/>
        </p:nvPicPr>
        <p:blipFill>
          <a:blip r:embed="rId3"/>
          <a:stretch>
            <a:fillRect/>
          </a:stretch>
        </p:blipFill>
        <p:spPr>
          <a:xfrm>
            <a:off x="5288161" y="2480905"/>
            <a:ext cx="4053959" cy="2505432"/>
          </a:xfrm>
          <a:prstGeom prst="rect">
            <a:avLst/>
          </a:prstGeom>
        </p:spPr>
      </p:pic>
      <p:sp>
        <p:nvSpPr>
          <p:cNvPr id="9" name="Text 4"/>
          <p:cNvSpPr/>
          <p:nvPr/>
        </p:nvSpPr>
        <p:spPr>
          <a:xfrm>
            <a:off x="5288161" y="5294948"/>
            <a:ext cx="3086100" cy="385763"/>
          </a:xfrm>
          <a:prstGeom prst="rect">
            <a:avLst/>
          </a:prstGeom>
          <a:noFill/>
          <a:ln/>
        </p:spPr>
        <p:txBody>
          <a:bodyPr wrap="non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User Awareness</a:t>
            </a:r>
            <a:endParaRPr lang="en-US" sz="2430" dirty="0"/>
          </a:p>
        </p:txBody>
      </p:sp>
      <p:sp>
        <p:nvSpPr>
          <p:cNvPr id="10" name="Text 5"/>
          <p:cNvSpPr/>
          <p:nvPr/>
        </p:nvSpPr>
        <p:spPr>
          <a:xfrm>
            <a:off x="5288161" y="5828824"/>
            <a:ext cx="4053959" cy="790099"/>
          </a:xfrm>
          <a:prstGeom prst="rect">
            <a:avLst/>
          </a:prstGeom>
          <a:noFill/>
          <a:ln/>
        </p:spPr>
        <p:txBody>
          <a:bodyPr wrap="squar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Educates users about keylogging threats and protection methods.</a:t>
            </a:r>
            <a:endParaRPr lang="en-US" sz="1944" dirty="0"/>
          </a:p>
        </p:txBody>
      </p:sp>
      <p:pic>
        <p:nvPicPr>
          <p:cNvPr id="11" name="Image 3" descr="preencoded.png">    </p:cNvPr>
          <p:cNvPicPr>
            <a:picLocks noChangeAspect="1"/>
          </p:cNvPicPr>
          <p:nvPr/>
        </p:nvPicPr>
        <p:blipFill>
          <a:blip r:embed="rId4"/>
          <a:stretch>
            <a:fillRect/>
          </a:stretch>
        </p:blipFill>
        <p:spPr>
          <a:xfrm>
            <a:off x="9712404" y="2480905"/>
            <a:ext cx="4053959" cy="2505432"/>
          </a:xfrm>
          <a:prstGeom prst="rect">
            <a:avLst/>
          </a:prstGeom>
        </p:spPr>
      </p:pic>
      <p:sp>
        <p:nvSpPr>
          <p:cNvPr id="12" name="Text 6"/>
          <p:cNvSpPr/>
          <p:nvPr/>
        </p:nvSpPr>
        <p:spPr>
          <a:xfrm>
            <a:off x="9712404" y="5294948"/>
            <a:ext cx="3086100" cy="385763"/>
          </a:xfrm>
          <a:prstGeom prst="rect">
            <a:avLst/>
          </a:prstGeom>
          <a:noFill/>
          <a:ln/>
        </p:spPr>
        <p:txBody>
          <a:bodyPr wrap="non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Compliance</a:t>
            </a:r>
            <a:endParaRPr lang="en-US" sz="2430" dirty="0"/>
          </a:p>
        </p:txBody>
      </p:sp>
      <p:sp>
        <p:nvSpPr>
          <p:cNvPr id="13" name="Text 7"/>
          <p:cNvSpPr/>
          <p:nvPr/>
        </p:nvSpPr>
        <p:spPr>
          <a:xfrm>
            <a:off x="9712404" y="5828824"/>
            <a:ext cx="4053959" cy="1185148"/>
          </a:xfrm>
          <a:prstGeom prst="rect">
            <a:avLst/>
          </a:prstGeom>
          <a:noFill/>
          <a:ln/>
        </p:spPr>
        <p:txBody>
          <a:bodyPr wrap="squar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Helps businesses and organizations comply with data protection regulations.</a:t>
            </a:r>
            <a:endParaRPr lang="en-US" sz="1944"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825222"/>
            <a:ext cx="10283547"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The "Wow" Factor in Our Solution</a:t>
            </a:r>
            <a:endParaRPr lang="en-US" sz="4860" dirty="0"/>
          </a:p>
        </p:txBody>
      </p:sp>
      <p:pic>
        <p:nvPicPr>
          <p:cNvPr id="5" name="Image 1" descr="preencoded.png">    </p:cNvPr>
          <p:cNvPicPr>
            <a:picLocks noChangeAspect="1"/>
          </p:cNvPicPr>
          <p:nvPr/>
        </p:nvPicPr>
        <p:blipFill>
          <a:blip r:embed="rId2"/>
          <a:stretch>
            <a:fillRect/>
          </a:stretch>
        </p:blipFill>
        <p:spPr>
          <a:xfrm>
            <a:off x="864037" y="2090499"/>
            <a:ext cx="4053840" cy="2505432"/>
          </a:xfrm>
          <a:prstGeom prst="rect">
            <a:avLst/>
          </a:prstGeom>
        </p:spPr>
      </p:pic>
      <p:sp>
        <p:nvSpPr>
          <p:cNvPr id="6" name="Text 2"/>
          <p:cNvSpPr/>
          <p:nvPr/>
        </p:nvSpPr>
        <p:spPr>
          <a:xfrm>
            <a:off x="864037" y="4904542"/>
            <a:ext cx="4053840" cy="771525"/>
          </a:xfrm>
          <a:prstGeom prst="rect">
            <a:avLst/>
          </a:prstGeom>
          <a:noFill/>
          <a:ln/>
        </p:spPr>
        <p:txBody>
          <a:bodyPr wrap="squar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Advanced Threat Detection</a:t>
            </a:r>
            <a:endParaRPr lang="en-US" sz="2430" dirty="0"/>
          </a:p>
        </p:txBody>
      </p:sp>
      <p:sp>
        <p:nvSpPr>
          <p:cNvPr id="7" name="Text 3"/>
          <p:cNvSpPr/>
          <p:nvPr/>
        </p:nvSpPr>
        <p:spPr>
          <a:xfrm>
            <a:off x="864037" y="5824180"/>
            <a:ext cx="4053840" cy="1580198"/>
          </a:xfrm>
          <a:prstGeom prst="rect">
            <a:avLst/>
          </a:prstGeom>
          <a:noFill/>
          <a:ln/>
        </p:spPr>
        <p:txBody>
          <a:bodyPr wrap="squar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Our solution leverages machine learning to proactively identify and neutralize evolving security threats, providing unparalleled protection.</a:t>
            </a:r>
            <a:endParaRPr lang="en-US" sz="1944" dirty="0"/>
          </a:p>
        </p:txBody>
      </p:sp>
      <p:pic>
        <p:nvPicPr>
          <p:cNvPr id="8" name="Image 2" descr="preencoded.png">    </p:cNvPr>
          <p:cNvPicPr>
            <a:picLocks noChangeAspect="1"/>
          </p:cNvPicPr>
          <p:nvPr/>
        </p:nvPicPr>
        <p:blipFill>
          <a:blip r:embed="rId3"/>
          <a:stretch>
            <a:fillRect/>
          </a:stretch>
        </p:blipFill>
        <p:spPr>
          <a:xfrm>
            <a:off x="5288161" y="2090499"/>
            <a:ext cx="4053959" cy="2505432"/>
          </a:xfrm>
          <a:prstGeom prst="rect">
            <a:avLst/>
          </a:prstGeom>
        </p:spPr>
      </p:pic>
      <p:sp>
        <p:nvSpPr>
          <p:cNvPr id="9" name="Text 4"/>
          <p:cNvSpPr/>
          <p:nvPr/>
        </p:nvSpPr>
        <p:spPr>
          <a:xfrm>
            <a:off x="5288161" y="4904542"/>
            <a:ext cx="4037648" cy="385763"/>
          </a:xfrm>
          <a:prstGeom prst="rect">
            <a:avLst/>
          </a:prstGeom>
          <a:noFill/>
          <a:ln/>
        </p:spPr>
        <p:txBody>
          <a:bodyPr wrap="non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Seamless User Experience</a:t>
            </a:r>
            <a:endParaRPr lang="en-US" sz="2430" dirty="0"/>
          </a:p>
        </p:txBody>
      </p:sp>
      <p:sp>
        <p:nvSpPr>
          <p:cNvPr id="10" name="Text 5"/>
          <p:cNvSpPr/>
          <p:nvPr/>
        </p:nvSpPr>
        <p:spPr>
          <a:xfrm>
            <a:off x="5288161" y="5438418"/>
            <a:ext cx="4053959" cy="1580198"/>
          </a:xfrm>
          <a:prstGeom prst="rect">
            <a:avLst/>
          </a:prstGeom>
          <a:noFill/>
          <a:ln/>
        </p:spPr>
        <p:txBody>
          <a:bodyPr wrap="squar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Our cutting-edge technology delivers a seamless user experience without compromising security, ensuring your peace of mind.</a:t>
            </a:r>
            <a:endParaRPr lang="en-US" sz="1944" dirty="0"/>
          </a:p>
        </p:txBody>
      </p:sp>
      <p:pic>
        <p:nvPicPr>
          <p:cNvPr id="11" name="Image 3" descr="preencoded.png">    </p:cNvPr>
          <p:cNvPicPr>
            <a:picLocks noChangeAspect="1"/>
          </p:cNvPicPr>
          <p:nvPr/>
        </p:nvPicPr>
        <p:blipFill>
          <a:blip r:embed="rId4"/>
          <a:stretch>
            <a:fillRect/>
          </a:stretch>
        </p:blipFill>
        <p:spPr>
          <a:xfrm>
            <a:off x="9712404" y="2090499"/>
            <a:ext cx="4053959" cy="2505432"/>
          </a:xfrm>
          <a:prstGeom prst="rect">
            <a:avLst/>
          </a:prstGeom>
        </p:spPr>
      </p:pic>
      <p:sp>
        <p:nvSpPr>
          <p:cNvPr id="12" name="Text 6"/>
          <p:cNvSpPr/>
          <p:nvPr/>
        </p:nvSpPr>
        <p:spPr>
          <a:xfrm>
            <a:off x="9712404" y="4904542"/>
            <a:ext cx="4053959" cy="771525"/>
          </a:xfrm>
          <a:prstGeom prst="rect">
            <a:avLst/>
          </a:prstGeom>
          <a:noFill/>
          <a:ln/>
        </p:spPr>
        <p:txBody>
          <a:bodyPr wrap="squar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Comprehensive Protection</a:t>
            </a:r>
            <a:endParaRPr lang="en-US" sz="2430" dirty="0"/>
          </a:p>
        </p:txBody>
      </p:sp>
      <p:sp>
        <p:nvSpPr>
          <p:cNvPr id="13" name="Text 7"/>
          <p:cNvSpPr/>
          <p:nvPr/>
        </p:nvSpPr>
        <p:spPr>
          <a:xfrm>
            <a:off x="9712404" y="5824180"/>
            <a:ext cx="4053959" cy="1580198"/>
          </a:xfrm>
          <a:prstGeom prst="rect">
            <a:avLst/>
          </a:prstGeom>
          <a:noFill/>
          <a:ln/>
        </p:spPr>
        <p:txBody>
          <a:bodyPr wrap="squar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By going beyond traditional keylogger detection, our solution offers a robust and reliable safeguard for your sensitive information.</a:t>
            </a:r>
            <a:endParaRPr lang="en-US" sz="1944"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413153"/>
            <a:ext cx="6172200"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Modelling</a:t>
            </a:r>
            <a:endParaRPr lang="en-US" sz="4860" dirty="0"/>
          </a:p>
        </p:txBody>
      </p:sp>
      <p:pic>
        <p:nvPicPr>
          <p:cNvPr id="5" name="Image 1" descr="preencoded.png">    </p:cNvPr>
          <p:cNvPicPr>
            <a:picLocks noChangeAspect="1"/>
          </p:cNvPicPr>
          <p:nvPr/>
        </p:nvPicPr>
        <p:blipFill>
          <a:blip r:embed="rId2"/>
          <a:stretch>
            <a:fillRect/>
          </a:stretch>
        </p:blipFill>
        <p:spPr>
          <a:xfrm>
            <a:off x="864037" y="2678430"/>
            <a:ext cx="4053840" cy="2505432"/>
          </a:xfrm>
          <a:prstGeom prst="rect">
            <a:avLst/>
          </a:prstGeom>
        </p:spPr>
      </p:pic>
      <p:sp>
        <p:nvSpPr>
          <p:cNvPr id="6" name="Text 2"/>
          <p:cNvSpPr/>
          <p:nvPr/>
        </p:nvSpPr>
        <p:spPr>
          <a:xfrm>
            <a:off x="864037" y="5492472"/>
            <a:ext cx="3086100" cy="385763"/>
          </a:xfrm>
          <a:prstGeom prst="rect">
            <a:avLst/>
          </a:prstGeom>
          <a:noFill/>
          <a:ln/>
        </p:spPr>
        <p:txBody>
          <a:bodyPr wrap="non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Key Press Handling</a:t>
            </a:r>
            <a:endParaRPr lang="en-US" sz="2430" dirty="0"/>
          </a:p>
        </p:txBody>
      </p:sp>
      <p:sp>
        <p:nvSpPr>
          <p:cNvPr id="7" name="Text 3"/>
          <p:cNvSpPr/>
          <p:nvPr/>
        </p:nvSpPr>
        <p:spPr>
          <a:xfrm>
            <a:off x="864037" y="6026348"/>
            <a:ext cx="4053840" cy="395049"/>
          </a:xfrm>
          <a:prstGeom prst="rect">
            <a:avLst/>
          </a:prstGeom>
          <a:noFill/>
          <a:ln/>
        </p:spPr>
        <p:txBody>
          <a:bodyPr wrap="non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Captures and logs the pressed keys.</a:t>
            </a:r>
            <a:endParaRPr lang="en-US" sz="1944" dirty="0"/>
          </a:p>
        </p:txBody>
      </p:sp>
      <p:pic>
        <p:nvPicPr>
          <p:cNvPr id="8" name="Image 2" descr="preencoded.png">    </p:cNvPr>
          <p:cNvPicPr>
            <a:picLocks noChangeAspect="1"/>
          </p:cNvPicPr>
          <p:nvPr/>
        </p:nvPicPr>
        <p:blipFill>
          <a:blip r:embed="rId3"/>
          <a:stretch>
            <a:fillRect/>
          </a:stretch>
        </p:blipFill>
        <p:spPr>
          <a:xfrm>
            <a:off x="5288161" y="2678430"/>
            <a:ext cx="4053959" cy="2505432"/>
          </a:xfrm>
          <a:prstGeom prst="rect">
            <a:avLst/>
          </a:prstGeom>
        </p:spPr>
      </p:pic>
      <p:sp>
        <p:nvSpPr>
          <p:cNvPr id="9" name="Text 4"/>
          <p:cNvSpPr/>
          <p:nvPr/>
        </p:nvSpPr>
        <p:spPr>
          <a:xfrm>
            <a:off x="5288161" y="5492472"/>
            <a:ext cx="3354586" cy="385763"/>
          </a:xfrm>
          <a:prstGeom prst="rect">
            <a:avLst/>
          </a:prstGeom>
          <a:noFill/>
          <a:ln/>
        </p:spPr>
        <p:txBody>
          <a:bodyPr wrap="non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Key Release Handling</a:t>
            </a:r>
            <a:endParaRPr lang="en-US" sz="2430" dirty="0"/>
          </a:p>
        </p:txBody>
      </p:sp>
      <p:sp>
        <p:nvSpPr>
          <p:cNvPr id="10" name="Text 5"/>
          <p:cNvSpPr/>
          <p:nvPr/>
        </p:nvSpPr>
        <p:spPr>
          <a:xfrm>
            <a:off x="5288161" y="6026348"/>
            <a:ext cx="4053959" cy="395049"/>
          </a:xfrm>
          <a:prstGeom prst="rect">
            <a:avLst/>
          </a:prstGeom>
          <a:noFill/>
          <a:ln/>
        </p:spPr>
        <p:txBody>
          <a:bodyPr wrap="non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Captures and logs the released keys.</a:t>
            </a:r>
            <a:endParaRPr lang="en-US" sz="1944" dirty="0"/>
          </a:p>
        </p:txBody>
      </p:sp>
      <p:pic>
        <p:nvPicPr>
          <p:cNvPr id="11" name="Image 3" descr="preencoded.png">    </p:cNvPr>
          <p:cNvPicPr>
            <a:picLocks noChangeAspect="1"/>
          </p:cNvPicPr>
          <p:nvPr/>
        </p:nvPicPr>
        <p:blipFill>
          <a:blip r:embed="rId4"/>
          <a:stretch>
            <a:fillRect/>
          </a:stretch>
        </p:blipFill>
        <p:spPr>
          <a:xfrm>
            <a:off x="9712404" y="2678430"/>
            <a:ext cx="4053959" cy="2505432"/>
          </a:xfrm>
          <a:prstGeom prst="rect">
            <a:avLst/>
          </a:prstGeom>
        </p:spPr>
      </p:pic>
      <p:sp>
        <p:nvSpPr>
          <p:cNvPr id="12" name="Text 6"/>
          <p:cNvSpPr/>
          <p:nvPr/>
        </p:nvSpPr>
        <p:spPr>
          <a:xfrm>
            <a:off x="9712404" y="5492472"/>
            <a:ext cx="3086100" cy="385763"/>
          </a:xfrm>
          <a:prstGeom prst="rect">
            <a:avLst/>
          </a:prstGeom>
          <a:noFill/>
          <a:ln/>
        </p:spPr>
        <p:txBody>
          <a:bodyPr wrap="non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Logging Functions</a:t>
            </a:r>
            <a:endParaRPr lang="en-US" sz="2430" dirty="0"/>
          </a:p>
        </p:txBody>
      </p:sp>
      <p:sp>
        <p:nvSpPr>
          <p:cNvPr id="13" name="Text 7"/>
          <p:cNvSpPr/>
          <p:nvPr/>
        </p:nvSpPr>
        <p:spPr>
          <a:xfrm>
            <a:off x="9712404" y="6026348"/>
            <a:ext cx="4053959" cy="790099"/>
          </a:xfrm>
          <a:prstGeom prst="rect">
            <a:avLst/>
          </a:prstGeom>
          <a:noFill/>
          <a:ln/>
        </p:spPr>
        <p:txBody>
          <a:bodyPr wrap="squar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Logs captured data into text and JSON files.</a:t>
            </a:r>
            <a:endParaRPr lang="en-US" sz="1944"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2024-06-23T16:25:06Z</dcterms:created>
  <dcterms:modified xsi:type="dcterms:W3CDTF">2024-06-23T16:25:06Z</dcterms:modified>
</cp:coreProperties>
</file>